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  <p:sldMasterId id="2147483660" r:id="rId5"/>
  </p:sldMasterIdLst>
  <p:notesMasterIdLst>
    <p:notesMasterId r:id="rId14"/>
  </p:notesMasterIdLst>
  <p:handoutMasterIdLst>
    <p:handoutMasterId r:id="rId15"/>
  </p:handoutMasterIdLst>
  <p:sldIdLst>
    <p:sldId id="265" r:id="rId6"/>
    <p:sldId id="257" r:id="rId7"/>
    <p:sldId id="266" r:id="rId8"/>
    <p:sldId id="267" r:id="rId9"/>
    <p:sldId id="260" r:id="rId10"/>
    <p:sldId id="268" r:id="rId11"/>
    <p:sldId id="269" r:id="rId12"/>
    <p:sldId id="258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640"/>
    <a:srgbClr val="0074AB"/>
    <a:srgbClr val="CF7F29"/>
    <a:srgbClr val="007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966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023FC55-4265-4F58-939E-0CD4FFBB3D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4B33E9-31FB-4A96-A80E-AD13F83664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AFBFB-8EA2-4486-BF52-1E14A8BF678F}" type="datetimeFigureOut">
              <a:rPr lang="nb-NO" smtClean="0"/>
              <a:t>24.02.2026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9981CD4-6975-40F5-BDBB-4F7BC5C4C9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04C4286-B09B-4D97-A98D-A5AAE4C700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75DBB-61EA-424D-9945-B7A8E0F0426B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4348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628BC-DFE5-4B42-8E60-8EDE1395B9D8}" type="datetimeFigureOut">
              <a:rPr lang="nb-NO" smtClean="0"/>
              <a:t>24.02.2026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5C8ED-F17B-44BC-981F-E07EDA21F29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65469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34595A-DF8E-4EED-9868-C89B96004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181" y="1017017"/>
            <a:ext cx="7599322" cy="1143434"/>
          </a:xfrm>
        </p:spPr>
        <p:txBody>
          <a:bodyPr>
            <a:normAutofit/>
          </a:bodyPr>
          <a:lstStyle>
            <a:lvl1pPr>
              <a:defRPr sz="3500" baseline="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0651939-AAF9-456D-B9A3-532BD837B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4181" y="2233221"/>
            <a:ext cx="7599321" cy="8819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 descr="Et bilde som inneholder Fargerikt, mørke, skjermbilde&#10;&#10;KI-generert innhold kan være feil.">
            <a:extLst>
              <a:ext uri="{FF2B5EF4-FFF2-40B4-BE49-F238E27FC236}">
                <a16:creationId xmlns:a16="http://schemas.microsoft.com/office/drawing/2014/main" id="{8C102814-0AB4-5C8A-4755-0B25E5C68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23" y="5936778"/>
            <a:ext cx="2362563" cy="538664"/>
          </a:xfrm>
          <a:prstGeom prst="rect">
            <a:avLst/>
          </a:prstGeom>
        </p:spPr>
      </p:pic>
      <p:pic>
        <p:nvPicPr>
          <p:cNvPr id="11" name="Bilde 10" descr="Et bilde som inneholder Font, tekst, Grafikk, skjermbilde&#10;&#10;KI-generert innhold kan være feil.">
            <a:extLst>
              <a:ext uri="{FF2B5EF4-FFF2-40B4-BE49-F238E27FC236}">
                <a16:creationId xmlns:a16="http://schemas.microsoft.com/office/drawing/2014/main" id="{4334DF75-7A72-F8B0-A09E-0ECE25400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502" y="399806"/>
            <a:ext cx="1486084" cy="258888"/>
          </a:xfrm>
          <a:prstGeom prst="rect">
            <a:avLst/>
          </a:prstGeom>
        </p:spPr>
      </p:pic>
      <p:pic>
        <p:nvPicPr>
          <p:cNvPr id="5" name="Bilde 4" descr="Et bilde som inneholder silhuett&#10;&#10;KI-generert innhold kan være feil.">
            <a:extLst>
              <a:ext uri="{FF2B5EF4-FFF2-40B4-BE49-F238E27FC236}">
                <a16:creationId xmlns:a16="http://schemas.microsoft.com/office/drawing/2014/main" id="{53919C98-6CF2-4CE8-2046-95799561F8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2195" b="3161"/>
          <a:stretch>
            <a:fillRect/>
          </a:stretch>
        </p:blipFill>
        <p:spPr>
          <a:xfrm>
            <a:off x="-1" y="2741112"/>
            <a:ext cx="8678487" cy="41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heldekke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1CB2DEC-EFDD-5919-93BF-A047917829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4012" t="14329" b="4719"/>
          <a:stretch/>
        </p:blipFill>
        <p:spPr>
          <a:xfrm>
            <a:off x="0" y="1094955"/>
            <a:ext cx="12192000" cy="5763046"/>
          </a:xfrm>
          <a:prstGeom prst="rect">
            <a:avLst/>
          </a:prstGeom>
        </p:spPr>
      </p:pic>
      <p:pic>
        <p:nvPicPr>
          <p:cNvPr id="2" name="Bilde 1" descr="Et bilde som inneholder Fargerikt, mørke, skjermbilde&#10;&#10;KI-generert innhold kan være feil.">
            <a:extLst>
              <a:ext uri="{FF2B5EF4-FFF2-40B4-BE49-F238E27FC236}">
                <a16:creationId xmlns:a16="http://schemas.microsoft.com/office/drawing/2014/main" id="{430E660B-9AAD-76C8-70A2-7054813B5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23" y="5936778"/>
            <a:ext cx="2362563" cy="538664"/>
          </a:xfrm>
          <a:prstGeom prst="rect">
            <a:avLst/>
          </a:prstGeom>
        </p:spPr>
      </p:pic>
      <p:pic>
        <p:nvPicPr>
          <p:cNvPr id="3" name="Bilde 2" descr="Et bilde som inneholder Font, tekst, Grafikk, skjermbilde&#10;&#10;KI-generert innhold kan være feil.">
            <a:extLst>
              <a:ext uri="{FF2B5EF4-FFF2-40B4-BE49-F238E27FC236}">
                <a16:creationId xmlns:a16="http://schemas.microsoft.com/office/drawing/2014/main" id="{C786C154-95E6-316E-59D6-8740CA8464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502" y="399806"/>
            <a:ext cx="1486084" cy="2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12">
            <a:extLst>
              <a:ext uri="{FF2B5EF4-FFF2-40B4-BE49-F238E27FC236}">
                <a16:creationId xmlns:a16="http://schemas.microsoft.com/office/drawing/2014/main" id="{6CF545D6-5EEF-2647-7DA8-27D2DC38EE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5334" y="0"/>
            <a:ext cx="12207334" cy="68467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nb-NO" dirty="0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F34595A-DF8E-4EED-9868-C89B96004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181" y="1017017"/>
            <a:ext cx="7599322" cy="1143434"/>
          </a:xfrm>
        </p:spPr>
        <p:txBody>
          <a:bodyPr>
            <a:normAutofit/>
          </a:bodyPr>
          <a:lstStyle>
            <a:lvl1pPr>
              <a:defRPr sz="3500" baseline="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0651939-AAF9-456D-B9A3-532BD837B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4181" y="2233221"/>
            <a:ext cx="7599321" cy="8819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Bilde 2" descr="Et bilde som inneholder Fargerikt, mørke, skjermbilde&#10;&#10;KI-generert innhold kan være feil.">
            <a:extLst>
              <a:ext uri="{FF2B5EF4-FFF2-40B4-BE49-F238E27FC236}">
                <a16:creationId xmlns:a16="http://schemas.microsoft.com/office/drawing/2014/main" id="{23FF46B0-F788-05FA-46F2-9387423AC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23" y="5936778"/>
            <a:ext cx="2362563" cy="538664"/>
          </a:xfrm>
          <a:prstGeom prst="rect">
            <a:avLst/>
          </a:prstGeom>
        </p:spPr>
      </p:pic>
      <p:pic>
        <p:nvPicPr>
          <p:cNvPr id="5" name="Bilde 4" descr="Et bilde som inneholder Font, tekst, Grafikk, skjermbilde&#10;&#10;KI-generert innhold kan være feil.">
            <a:extLst>
              <a:ext uri="{FF2B5EF4-FFF2-40B4-BE49-F238E27FC236}">
                <a16:creationId xmlns:a16="http://schemas.microsoft.com/office/drawing/2014/main" id="{186336B7-473D-AFFF-FF7D-8F886084F0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502" y="399806"/>
            <a:ext cx="1486084" cy="2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011BD-0E6B-4C33-8124-45B69319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00" y="979327"/>
            <a:ext cx="9522000" cy="140887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CC927-DD8A-4352-B85E-0F685ABB6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000" y="2414017"/>
            <a:ext cx="9522000" cy="357409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05448075-86E6-45F8-AC55-676BC3532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7BBCC91A-4A81-412A-9DE6-4266284507DC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8625366-E057-42C1-882E-DFF73EB8B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31397BAD-22D7-464A-9961-7DCE67BA8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036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farget bakgrunn">
    <p:bg>
      <p:bgPr>
        <a:gradFill>
          <a:gsLst>
            <a:gs pos="0">
              <a:schemeClr val="bg1"/>
            </a:gs>
            <a:gs pos="78000">
              <a:schemeClr val="tx2">
                <a:lumMod val="10000"/>
                <a:lumOff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011BD-0E6B-4C33-8124-45B69319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00" y="979327"/>
            <a:ext cx="9522000" cy="140887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2CC927-DD8A-4352-B85E-0F685ABB6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000" y="2414017"/>
            <a:ext cx="9522000" cy="357409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05448075-86E6-45F8-AC55-676BC3532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7BBCC91A-4A81-412A-9DE6-4266284507DC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8625366-E057-42C1-882E-DFF73EB8B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31397BAD-22D7-464A-9961-7DCE67BA8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51DB1CF-8049-11E0-3CDB-4A54FAE0507E}"/>
              </a:ext>
            </a:extLst>
          </p:cNvPr>
          <p:cNvSpPr>
            <a:spLocks/>
          </p:cNvSpPr>
          <p:nvPr userDrawn="1"/>
        </p:nvSpPr>
        <p:spPr>
          <a:xfrm>
            <a:off x="0" y="-15389"/>
            <a:ext cx="12192000" cy="6873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412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5ED617-4537-447B-BA62-685F22E5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102" y="699247"/>
            <a:ext cx="9521796" cy="1000882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D0352A-585E-4ED7-A508-D83ACC4FE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1685EB2F-30B3-45AA-B766-1DC1A5D8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EADE7E9B-157A-49A5-B535-3ED9BEB1D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F73BC8C7-94D5-4FA6-9987-688D8D26B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530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DFDB87-DA94-4B91-8CF5-77FB19C1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00" y="570155"/>
            <a:ext cx="9522000" cy="1120533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425690-D22B-4F38-9153-D12CD8661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000" y="1775011"/>
            <a:ext cx="4662575" cy="730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368706E-1667-4AEE-BD46-3E62E89DA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5000" y="2505075"/>
            <a:ext cx="4662575" cy="3529965"/>
          </a:xfrm>
        </p:spPr>
        <p:txBody>
          <a:bodyPr/>
          <a:lstStyle/>
          <a:p>
            <a:pPr lvl="0"/>
            <a:r>
              <a:rPr lang="nb-NO" dirty="0"/>
              <a:t>Klikk for å redigere tekststiler 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A23B393-5F2C-41EB-B285-0B5A6141D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28658" y="1775011"/>
            <a:ext cx="4684800" cy="730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B86E9CF-4DCD-4CB1-B3CA-71CF049A2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8658" y="2505075"/>
            <a:ext cx="4684800" cy="3529965"/>
          </a:xfrm>
        </p:spPr>
        <p:txBody>
          <a:bodyPr/>
          <a:lstStyle/>
          <a:p>
            <a:pPr lvl="0"/>
            <a:r>
              <a:rPr lang="nb-NO" dirty="0"/>
              <a:t>Klikk for å redigere tekststiler 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F64BA039-92BD-CAEF-DAFF-E9E9B2B3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82A90E78-1684-415D-F3E0-17325476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412105CC-FFFE-22A2-7578-E379D988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047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A14284-5A20-45F1-BFB6-A9E20AFD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51" y="979486"/>
            <a:ext cx="4343398" cy="1077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BD670A-C0D7-47D8-9998-860733B84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83" y="987425"/>
            <a:ext cx="524935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6E329E-EE64-4BBB-ABEB-93A9DAAD2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0950" y="2057400"/>
            <a:ext cx="43433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E2577730-4DF7-A022-27C9-98C0D727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7F6CAB8C-E1BF-B5BE-1B97-DC2EBB797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517729A1-8430-D5E4-E12A-064232669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7189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ED461-B1DD-404E-8A4C-1B0CB503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1DE9FE7D-3B0E-52B6-D3E0-A6B8E8FD0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72B29223-D3EA-D4F4-B959-247FC2A5F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C138B470-E431-3E79-1602-0B73FECA7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626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lere bilder gra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ED461-B1DD-404E-8A4C-1B0CB503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1DE9FE7D-3B0E-52B6-D3E0-A6B8E8FD0F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72B29223-D3EA-D4F4-B959-247FC2A5F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C138B470-E431-3E79-1602-0B73FECA7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8C5AF219-C842-4CC2-0339-136951A964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9394" y="1884680"/>
            <a:ext cx="2688585" cy="307777"/>
          </a:xfrm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AC06D066-662D-4169-2216-7B074018CF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79394" y="2202180"/>
            <a:ext cx="2688585" cy="1484034"/>
          </a:xfrm>
        </p:spPr>
        <p:txBody>
          <a:bodyPr lIns="0" tIns="0" rIns="0" bIns="0"/>
          <a:lstStyle/>
          <a:p>
            <a:pPr lvl="0"/>
            <a:endParaRPr lang="nb-NO" dirty="0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0DA9A21-88C6-2B5F-B282-7FC0ECA38E3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679394" y="4265890"/>
            <a:ext cx="2688585" cy="307777"/>
          </a:xfrm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5330A8D3-764E-5018-930C-FAFC14876B3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679394" y="4583390"/>
            <a:ext cx="2688585" cy="1484034"/>
          </a:xfrm>
        </p:spPr>
        <p:txBody>
          <a:bodyPr lIns="0" tIns="0" rIns="0" bIns="0"/>
          <a:lstStyle/>
          <a:p>
            <a:pPr lvl="0"/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AB3EECE-90B4-DCDC-6576-B2A6CC1AD7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824022" y="1884680"/>
            <a:ext cx="2688585" cy="307777"/>
          </a:xfrm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242F8689-2FED-042B-40DE-EEA1DB1D9E7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824022" y="2202180"/>
            <a:ext cx="2688585" cy="1484034"/>
          </a:xfrm>
        </p:spPr>
        <p:txBody>
          <a:bodyPr lIns="0" tIns="0" rIns="0" bIns="0"/>
          <a:lstStyle/>
          <a:p>
            <a:pPr lvl="0"/>
            <a:endParaRPr lang="nb-NO" dirty="0"/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44FCE17C-3F4E-69BC-8488-92D638F93D5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824022" y="4265890"/>
            <a:ext cx="2688585" cy="307777"/>
          </a:xfrm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F3D7437B-7D70-4887-0E50-3F03099B022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824022" y="4583390"/>
            <a:ext cx="2688585" cy="1484034"/>
          </a:xfrm>
        </p:spPr>
        <p:txBody>
          <a:bodyPr lIns="0" tIns="0" rIns="0" bIns="0"/>
          <a:lstStyle/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105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9C97E42B-74E7-01AD-56C6-C76A933CD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4AC"/>
                </a:solidFill>
              </a:defRPr>
            </a:lvl1pPr>
          </a:lstStyle>
          <a:p>
            <a:fld id="{3C0BBE83-D5D4-4DC0-996C-221A6C350B86}" type="datetime1">
              <a:rPr lang="nb-NO" smtClean="0"/>
              <a:t>24.02.2026</a:t>
            </a:fld>
            <a:endParaRPr lang="nb-NO" dirty="0"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AFB0D3DF-1735-EED1-9E51-888EF76E6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8" y="6035842"/>
            <a:ext cx="3581401" cy="250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7CC3DAC2-0C75-59C4-39CA-C9F7BA820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ilde 12">
            <a:extLst>
              <a:ext uri="{FF2B5EF4-FFF2-40B4-BE49-F238E27FC236}">
                <a16:creationId xmlns:a16="http://schemas.microsoft.com/office/drawing/2014/main" id="{FECC877A-2895-C466-75A8-84FDAAAED7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500" y="0"/>
            <a:ext cx="11641136" cy="6858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nb-NO" dirty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0354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DABACA4-A2C1-481B-9983-7E47C515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31DFDA-D2D6-4500-BE04-391756AE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8180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1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FC1D4FE-801D-4F66-A8AC-3575543BF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102" y="627786"/>
            <a:ext cx="9521796" cy="107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7C3779-018A-4A46-AA9B-49FA92B51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102" y="1810667"/>
            <a:ext cx="9521796" cy="4013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DF3001-4EC4-430C-B818-55418874E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5102" y="6312001"/>
            <a:ext cx="975135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fld id="{0EBF932C-9E65-4B56-B44A-478852E5A755}" type="datetime1">
              <a:rPr lang="nb-NO" smtClean="0"/>
              <a:pPr/>
              <a:t>24.02.2026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9F61B2-A39E-422F-87F3-9A3F8BEEB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2001"/>
            <a:ext cx="496902" cy="289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fld id="{66C92C3E-C70F-451E-8CBB-05A4C2DD942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30D02A8-3893-5B90-B192-162B38561AB7}"/>
              </a:ext>
            </a:extLst>
          </p:cNvPr>
          <p:cNvSpPr/>
          <p:nvPr userDrawn="1"/>
        </p:nvSpPr>
        <p:spPr>
          <a:xfrm>
            <a:off x="0" y="0"/>
            <a:ext cx="578069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8000">
                <a:schemeClr val="tx2">
                  <a:lumMod val="10000"/>
                  <a:lumOff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1" name="Bilde 10" descr="Et bilde som inneholder skjermbilde, mønster, sort og hvit, Symmetri&#10;&#10;KI-generert innhold kan være feil.">
            <a:extLst>
              <a:ext uri="{FF2B5EF4-FFF2-40B4-BE49-F238E27FC236}">
                <a16:creationId xmlns:a16="http://schemas.microsoft.com/office/drawing/2014/main" id="{536E2E0B-31B6-82EB-02E6-CF276BAD83F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9" y="2321077"/>
            <a:ext cx="548917" cy="4291529"/>
          </a:xfrm>
          <a:prstGeom prst="rect">
            <a:avLst/>
          </a:prstGeom>
        </p:spPr>
      </p:pic>
      <p:pic>
        <p:nvPicPr>
          <p:cNvPr id="9" name="Bilde 8" descr="Et bilde som inneholder Fargerikt, mørke, skjermbilde&#10;&#10;KI-generert innhold kan være feil.">
            <a:extLst>
              <a:ext uri="{FF2B5EF4-FFF2-40B4-BE49-F238E27FC236}">
                <a16:creationId xmlns:a16="http://schemas.microsoft.com/office/drawing/2014/main" id="{B7098ADE-2AFA-851A-1658-4D7145AD1E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346" y="6235231"/>
            <a:ext cx="1532204" cy="3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5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0" r:id="rId2"/>
    <p:sldLayoutId id="2147483662" r:id="rId3"/>
    <p:sldLayoutId id="2147483665" r:id="rId4"/>
    <p:sldLayoutId id="2147483668" r:id="rId5"/>
    <p:sldLayoutId id="2147483666" r:id="rId6"/>
    <p:sldLayoutId id="2147483669" r:id="rId7"/>
    <p:sldLayoutId id="214748366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lsedirektoratet.no/veiledere/psykisk-helse-og-rusarbeid-for-voksn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529844-F006-5348-04F0-389AD53D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latin typeface="Aptos" panose="020B0004020202020204" pitchFamily="34" charset="0"/>
              </a:rPr>
              <a:t>Brukerplan</a:t>
            </a:r>
            <a:r>
              <a:rPr lang="nb-NO" sz="4000" dirty="0"/>
              <a:t>	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555020-FBF3-E703-504F-827B3D8920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4181" y="1828200"/>
            <a:ext cx="7599321" cy="956441"/>
          </a:xfrm>
        </p:spPr>
        <p:txBody>
          <a:bodyPr>
            <a:normAutofit/>
          </a:bodyPr>
          <a:lstStyle/>
          <a:p>
            <a:r>
              <a:rPr lang="nb-NO" sz="4000" dirty="0">
                <a:latin typeface="Aptos" panose="020B0004020202020204" pitchFamily="34" charset="0"/>
              </a:rPr>
              <a:t>Introduksjon</a:t>
            </a:r>
          </a:p>
        </p:txBody>
      </p:sp>
    </p:spTree>
    <p:extLst>
      <p:ext uri="{BB962C8B-B14F-4D97-AF65-F5344CB8AC3E}">
        <p14:creationId xmlns:p14="http://schemas.microsoft.com/office/powerpoint/2010/main" val="316055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Hva er Brukerplan?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nb-NO" sz="1800" dirty="0">
                <a:latin typeface="Aptos" panose="020B0004020202020204" pitchFamily="34" charset="0"/>
              </a:rPr>
              <a:t>Brukerplan er et nasjonalt helseregister med opplysninger om personer som har rusmiddelproblemer og/eller psykiske helseproblemer og som mottar kommunale tjenester. </a:t>
            </a:r>
          </a:p>
          <a:p>
            <a:pPr>
              <a:lnSpc>
                <a:spcPct val="110000"/>
              </a:lnSpc>
            </a:pPr>
            <a:r>
              <a:rPr lang="nb-NO" sz="1800" dirty="0">
                <a:latin typeface="Aptos" panose="020B0004020202020204" pitchFamily="34" charset="0"/>
              </a:rPr>
              <a:t>For kommuner er Brukerplan et verktøy som gir en oversikt over tjenestebruk og -behov, samt omfang og karakter av rusmiddel- og psykiske helseproblemer i kommunen.</a:t>
            </a:r>
          </a:p>
          <a:p>
            <a:pPr>
              <a:lnSpc>
                <a:spcPct val="110000"/>
              </a:lnSpc>
            </a:pPr>
            <a:r>
              <a:rPr lang="nb-NO" sz="1800" dirty="0">
                <a:latin typeface="Aptos" panose="020B0004020202020204" pitchFamily="34" charset="0"/>
              </a:rPr>
              <a:t>Helsedirektoratet har inngått oppdragsavtale med Helse Stavanger om leveranse av Brukerplan. Den enkelte kommune og Helse Stavanger inngår samarbeids- og databehandleravtale om kartlegging.</a:t>
            </a:r>
          </a:p>
          <a:p>
            <a:pPr>
              <a:lnSpc>
                <a:spcPct val="110000"/>
              </a:lnSpc>
            </a:pPr>
            <a:r>
              <a:rPr lang="nb-NO" sz="1800" dirty="0">
                <a:latin typeface="Aptos" panose="020B0004020202020204" pitchFamily="34" charset="0"/>
              </a:rPr>
              <a:t>Behandlingen av personopplysninger i Brukerplan reguleres av personvernforordningen (GDPR), personopplysningsloven, helseregisterloven og Forskrift om Brukerplan.</a:t>
            </a:r>
          </a:p>
          <a:p>
            <a:pPr>
              <a:lnSpc>
                <a:spcPct val="110000"/>
              </a:lnSpc>
            </a:pPr>
            <a:r>
              <a:rPr lang="nb-NO" sz="1800" b="1" dirty="0">
                <a:latin typeface="Aptos" panose="020B0004020202020204" pitchFamily="34" charset="0"/>
              </a:rPr>
              <a:t>Brukerplan gir et øyeblikksbilde av brukernes situasjon, og skal bygge på status ved de siste 1-2 kontakter.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>
                <a:solidFill>
                  <a:schemeClr val="accent2"/>
                </a:solidFill>
              </a:rPr>
              <a:pPr/>
              <a:t>2</a:t>
            </a:fld>
            <a:endParaRPr lang="nb-NO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2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E0DB5-E84F-464D-DA01-BBE6915F1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57FBB6-B267-AAAF-8BA1-60084F10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9448C0-C1D0-975D-104B-59F7997D2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b-NO" sz="2400" dirty="0">
                <a:latin typeface="Aptos" panose="020B0004020202020204" pitchFamily="34" charset="0"/>
              </a:rPr>
              <a:t>Kommunale helse- og omsorgstjenester, f.eks.: </a:t>
            </a:r>
          </a:p>
          <a:p>
            <a:pPr lvl="1">
              <a:lnSpc>
                <a:spcPct val="80000"/>
              </a:lnSpc>
            </a:pPr>
            <a:r>
              <a:rPr lang="nb-NO" dirty="0">
                <a:latin typeface="Aptos" panose="020B0004020202020204" pitchFamily="34" charset="0"/>
              </a:rPr>
              <a:t>Rus- og psykiatritjeneste</a:t>
            </a:r>
          </a:p>
          <a:p>
            <a:pPr lvl="1">
              <a:lnSpc>
                <a:spcPct val="80000"/>
              </a:lnSpc>
            </a:pPr>
            <a:r>
              <a:rPr lang="nb-NO" dirty="0">
                <a:latin typeface="Aptos" panose="020B0004020202020204" pitchFamily="34" charset="0"/>
              </a:rPr>
              <a:t>Pleie- og omsorgstjenester </a:t>
            </a:r>
          </a:p>
          <a:p>
            <a:pPr lvl="1">
              <a:lnSpc>
                <a:spcPct val="80000"/>
              </a:lnSpc>
            </a:pPr>
            <a:r>
              <a:rPr lang="nb-NO" dirty="0">
                <a:latin typeface="Aptos" panose="020B0004020202020204" pitchFamily="34" charset="0"/>
              </a:rPr>
              <a:t>FACT og ACT</a:t>
            </a:r>
          </a:p>
          <a:p>
            <a:pPr>
              <a:lnSpc>
                <a:spcPct val="80000"/>
              </a:lnSpc>
            </a:pPr>
            <a:r>
              <a:rPr lang="nb-NO" sz="2400" dirty="0">
                <a:latin typeface="Aptos" panose="020B0004020202020204" pitchFamily="34" charset="0"/>
              </a:rPr>
              <a:t>NAV</a:t>
            </a:r>
          </a:p>
          <a:p>
            <a:pPr>
              <a:lnSpc>
                <a:spcPct val="80000"/>
              </a:lnSpc>
            </a:pPr>
            <a:r>
              <a:rPr lang="nb-NO" sz="2400" dirty="0">
                <a:latin typeface="Aptos" panose="020B0004020202020204" pitchFamily="34" charset="0"/>
              </a:rPr>
              <a:t>Barnevern</a:t>
            </a:r>
          </a:p>
          <a:p>
            <a:pPr>
              <a:lnSpc>
                <a:spcPct val="80000"/>
              </a:lnSpc>
            </a:pPr>
            <a:endParaRPr lang="nb-NO" sz="2400" dirty="0">
              <a:latin typeface="Aptos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nb-NO" sz="2400" dirty="0">
                <a:latin typeface="Aptos" panose="020B0004020202020204" pitchFamily="34" charset="0"/>
              </a:rPr>
              <a:t>Fagpersonalet kartlegger og det er deres vurderinger som legges til grunn for kartleggingen.</a:t>
            </a:r>
          </a:p>
          <a:p>
            <a:pPr>
              <a:lnSpc>
                <a:spcPct val="80000"/>
              </a:lnSpc>
            </a:pPr>
            <a:endParaRPr lang="nb-NO" sz="240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64063A-C7AE-50A5-D08E-E27A4C7A3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>
                <a:solidFill>
                  <a:schemeClr val="accent2"/>
                </a:solidFill>
              </a:rPr>
              <a:pPr/>
              <a:t>3</a:t>
            </a:fld>
            <a:endParaRPr lang="nb-NO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4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D3636B-CD79-5A0B-6ADF-432A0531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Hvem blir kartlagt?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BA7D7D-BC61-FB34-B3C1-50474333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6"/>
            <a:ext cx="9521796" cy="416743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2400" b="1" dirty="0">
                <a:latin typeface="Aptos" panose="020B0004020202020204" pitchFamily="34" charset="0"/>
              </a:rPr>
              <a:t>Inklusjonskriterier:</a:t>
            </a:r>
          </a:p>
          <a:p>
            <a:pPr lvl="0"/>
            <a:r>
              <a:rPr lang="nb-NO" sz="2000" dirty="0">
                <a:latin typeface="Aptos" panose="020B0004020202020204" pitchFamily="34" charset="0"/>
              </a:rPr>
              <a:t>Være fylt 16 år. </a:t>
            </a:r>
          </a:p>
          <a:p>
            <a:pPr lvl="0"/>
            <a:r>
              <a:rPr lang="nb-NO" sz="2000" dirty="0">
                <a:latin typeface="Aptos" panose="020B0004020202020204" pitchFamily="34" charset="0"/>
              </a:rPr>
              <a:t>Ha mottatt informasjon om kartleggingen. </a:t>
            </a:r>
          </a:p>
          <a:p>
            <a:pPr lvl="1"/>
            <a:r>
              <a:rPr lang="nb-NO" sz="2000" dirty="0">
                <a:latin typeface="Aptos" panose="020B0004020202020204" pitchFamily="34" charset="0"/>
              </a:rPr>
              <a:t>Hvis brukeren ikke er samtykkekompetent, skal også pårørende eller verge informeres i samsvar med pasient- og brukerrettighetsloven § 1-3, bokstav b.</a:t>
            </a:r>
          </a:p>
          <a:p>
            <a:pPr lvl="0"/>
            <a:r>
              <a:rPr lang="nb-NO" sz="2000" dirty="0">
                <a:latin typeface="Aptos" panose="020B0004020202020204" pitchFamily="34" charset="0"/>
              </a:rPr>
              <a:t>Ha mottatt kommunale helse-/omsorgs-/velferdstjenester i løpet av de siste 12 måneder.</a:t>
            </a:r>
          </a:p>
          <a:p>
            <a:pPr lvl="0"/>
            <a:r>
              <a:rPr lang="nb-NO" sz="2000" dirty="0">
                <a:latin typeface="Aptos" panose="020B0004020202020204" pitchFamily="34" charset="0"/>
              </a:rPr>
              <a:t>Være aktiv i kommunens fagsystem på kartleggingstidspunktet. </a:t>
            </a:r>
          </a:p>
          <a:p>
            <a:r>
              <a:rPr lang="nb-NO" sz="2000" dirty="0">
                <a:latin typeface="Aptos" panose="020B0004020202020204" pitchFamily="34" charset="0"/>
              </a:rPr>
              <a:t>Ha et rusmiddelproblem og/eller et psykisk helseproblem </a:t>
            </a:r>
            <a:r>
              <a:rPr lang="nb-NO" sz="2000" b="1" dirty="0">
                <a:latin typeface="Aptos" panose="020B0004020202020204" pitchFamily="34" charset="0"/>
              </a:rPr>
              <a:t>som går alvorlig utover daglig funksjon og/eller relasjon til andre</a:t>
            </a:r>
            <a:r>
              <a:rPr lang="nb-NO" sz="2000" dirty="0">
                <a:latin typeface="Aptos" panose="020B0004020202020204" pitchFamily="34" charset="0"/>
              </a:rPr>
              <a:t>. Dette inklusjonskriteriet tilsvarer </a:t>
            </a:r>
            <a:r>
              <a:rPr lang="nb-NO" sz="2000" b="1" dirty="0" err="1">
                <a:latin typeface="Aptos" panose="020B0004020202020204" pitchFamily="34" charset="0"/>
              </a:rPr>
              <a:t>hovedforløp</a:t>
            </a:r>
            <a:r>
              <a:rPr lang="nb-NO" sz="2000" b="1" dirty="0">
                <a:latin typeface="Aptos" panose="020B0004020202020204" pitchFamily="34" charset="0"/>
              </a:rPr>
              <a:t> 2 og 3</a:t>
            </a:r>
            <a:r>
              <a:rPr lang="nb-NO" sz="2000" dirty="0">
                <a:latin typeface="Aptos" panose="020B0004020202020204" pitchFamily="34" charset="0"/>
              </a:rPr>
              <a:t> i den nasjonale veilederen </a:t>
            </a:r>
            <a:r>
              <a:rPr lang="nb-NO" sz="2000" u="sng" dirty="0">
                <a:latin typeface="Aptos" panose="020B0004020202020204" pitchFamily="34" charset="0"/>
                <a:hlinkClick r:id="rId2"/>
              </a:rPr>
              <a:t>Psykisk helse- og rusarbeid for voksne</a:t>
            </a:r>
            <a:r>
              <a:rPr lang="nb-NO" sz="2000" dirty="0">
                <a:latin typeface="Aptos" panose="020B0004020202020204" pitchFamily="34" charset="0"/>
              </a:rPr>
              <a:t> fra Helsedirektoratet.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9DBF440-89D7-6711-AD2D-4809A2639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917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B4AC8-3AFD-4899-AE05-CA98BD2F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Hva blir kartlagt?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AC5E4-B106-4826-B788-0AFA14B0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102" y="1810667"/>
            <a:ext cx="10001908" cy="4013860"/>
          </a:xfrm>
        </p:spPr>
        <p:txBody>
          <a:bodyPr>
            <a:noAutofit/>
          </a:bodyPr>
          <a:lstStyle/>
          <a:p>
            <a:r>
              <a:rPr lang="nb-NO" sz="2400" u="sng" dirty="0">
                <a:latin typeface="Aptos" panose="020B0004020202020204" pitchFamily="34" charset="0"/>
              </a:rPr>
              <a:t>Demografiske opplysninger </a:t>
            </a:r>
          </a:p>
          <a:p>
            <a:pPr lvl="1"/>
            <a:r>
              <a:rPr lang="nb-NO" dirty="0">
                <a:latin typeface="Aptos" panose="020B0004020202020204" pitchFamily="34" charset="0"/>
              </a:rPr>
              <a:t>Kjønn, alder, fødeland, utdanning, arbeidserfaring, omsorg for barn, om de bor alene eller sammen med andre.</a:t>
            </a:r>
          </a:p>
          <a:p>
            <a:r>
              <a:rPr lang="nb-NO" sz="2400" u="sng" dirty="0">
                <a:latin typeface="Aptos" panose="020B0004020202020204" pitchFamily="34" charset="0"/>
              </a:rPr>
              <a:t>8 levekårsområder</a:t>
            </a:r>
            <a:endParaRPr lang="nb-NO" sz="2400" dirty="0">
              <a:latin typeface="Aptos" panose="020B0004020202020204" pitchFamily="34" charset="0"/>
            </a:endParaRPr>
          </a:p>
          <a:p>
            <a:pPr lvl="1"/>
            <a:r>
              <a:rPr lang="nb-NO" dirty="0">
                <a:latin typeface="Aptos" panose="020B0004020202020204" pitchFamily="34" charset="0"/>
              </a:rPr>
              <a:t>Bosituasjon, meningsfull aktivitet, økonomi, fysisk helse, psykisk helse, rusmiddelbruk, sosial fungering, nettverk.</a:t>
            </a:r>
          </a:p>
          <a:p>
            <a:r>
              <a:rPr lang="nb-NO" sz="2400" u="sng" dirty="0">
                <a:latin typeface="Aptos" panose="020B0004020202020204" pitchFamily="34" charset="0"/>
              </a:rPr>
              <a:t>Bruk av tjenester</a:t>
            </a:r>
            <a:r>
              <a:rPr lang="nb-NO" sz="2400" dirty="0">
                <a:latin typeface="Aptos" panose="020B0004020202020204" pitchFamily="34" charset="0"/>
              </a:rPr>
              <a:t> i løpet av det siste året og </a:t>
            </a:r>
            <a:r>
              <a:rPr lang="nb-NO" sz="2400" u="sng" dirty="0">
                <a:latin typeface="Aptos" panose="020B0004020202020204" pitchFamily="34" charset="0"/>
              </a:rPr>
              <a:t>anbefalte tjenester </a:t>
            </a:r>
            <a:r>
              <a:rPr lang="nb-NO" sz="2400" dirty="0">
                <a:latin typeface="Aptos" panose="020B0004020202020204" pitchFamily="34" charset="0"/>
              </a:rPr>
              <a:t>i året som kommer. </a:t>
            </a:r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FAA4C1-7AF5-4C5F-A0DA-E716C468A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>
                <a:solidFill>
                  <a:schemeClr val="accent2"/>
                </a:solidFill>
              </a:rPr>
              <a:pPr/>
              <a:t>5</a:t>
            </a:fld>
            <a:endParaRPr lang="nb-NO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61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981B2C-6FEC-FADD-289F-862B04F3B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Hvordan foregår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E89CFF-A613-B99A-0396-607BE8CD9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latin typeface="Aptos" panose="020B0004020202020204" pitchFamily="34" charset="0"/>
              </a:rPr>
              <a:t>Registrering i Brukerplan er reservasjonsbasert, og kommunene må  informere brukere i forkant av kartleggingen. </a:t>
            </a:r>
          </a:p>
          <a:p>
            <a:r>
              <a:rPr lang="nb-NO" sz="2600" dirty="0">
                <a:latin typeface="Aptos" panose="020B0004020202020204" pitchFamily="34" charset="0"/>
              </a:rPr>
              <a:t>Fagpersoner i kommunen kartlegger brukerne via nettsiden brukerplan.no</a:t>
            </a:r>
          </a:p>
          <a:p>
            <a:r>
              <a:rPr lang="nb-NO" sz="2600" dirty="0">
                <a:latin typeface="Aptos" panose="020B0004020202020204" pitchFamily="34" charset="0"/>
              </a:rPr>
              <a:t>Kommunene registrerer data og ivaretar de registrertes rettigheter til reservasjon, innsyn, retting og sletting frem til overføring til Helse Stavanger.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A26B94-7C1B-FFB6-1E65-C854A993C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8049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20995F-2D56-7E03-9C3B-5FD68EBF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Hva kan resultatene brukes til?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49CCF-5D5B-77DD-B5F4-FC13A1E75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Til å dokumentere omfang og karakter av rusmiddelbruk og psykiske helseproblemer blant brukere av tjenester.</a:t>
            </a:r>
          </a:p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Til å vise endring i omfanget og utviklingen av antall tjenester.</a:t>
            </a:r>
          </a:p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Til å dokumentere forventet etterspørsel og gi grunnlag for å prioritere mellom grupper og typer av tjenester.</a:t>
            </a:r>
          </a:p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Som datagrunnlag i kommunale ruspolitiske handlingsplaner/psykisk helseplan.</a:t>
            </a:r>
          </a:p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Som informasjonskilde til sentrale myndigheter.</a:t>
            </a:r>
          </a:p>
          <a:p>
            <a:pPr>
              <a:spcAft>
                <a:spcPts val="400"/>
              </a:spcAft>
            </a:pPr>
            <a:r>
              <a:rPr lang="nb-NO" sz="2400" dirty="0">
                <a:latin typeface="Aptos" panose="020B0004020202020204" pitchFamily="34" charset="0"/>
              </a:rPr>
              <a:t>Som grunnlag til forskning, helseanalyser og beredskap.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EE53608-849E-06DE-44D4-B4725721C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6C92C3E-C70F-451E-8CBB-05A4C2DD942A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49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34359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med bilde">
  <a:themeElements>
    <a:clrScheme name="BrukerPlan Helse Vest 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43775"/>
      </a:accent1>
      <a:accent2>
        <a:srgbClr val="72A3CC"/>
      </a:accent2>
      <a:accent3>
        <a:srgbClr val="ACB8B2"/>
      </a:accent3>
      <a:accent4>
        <a:srgbClr val="B5D8A3"/>
      </a:accent4>
      <a:accent5>
        <a:srgbClr val="FECF02"/>
      </a:accent5>
      <a:accent6>
        <a:srgbClr val="E21822"/>
      </a:accent6>
      <a:hlink>
        <a:srgbClr val="71A2CC"/>
      </a:hlink>
      <a:folHlink>
        <a:srgbClr val="E3182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se Stavanger 4812 sf Test Brukerplan mal" id="{8995603F-9DC9-AB40-A76F-20E174432063}" vid="{B6599053-F0BB-804C-B04E-13B87BD293A8}"/>
    </a:ext>
  </a:extLst>
</a:theme>
</file>

<file path=ppt/theme/theme2.xml><?xml version="1.0" encoding="utf-8"?>
<a:theme xmlns:a="http://schemas.openxmlformats.org/drawingml/2006/main" name="Sidemaler">
  <a:themeElements>
    <a:clrScheme name="BrukerPlan Helse Vest 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43775"/>
      </a:accent1>
      <a:accent2>
        <a:srgbClr val="72A3CC"/>
      </a:accent2>
      <a:accent3>
        <a:srgbClr val="ACB8B2"/>
      </a:accent3>
      <a:accent4>
        <a:srgbClr val="B5D8A3"/>
      </a:accent4>
      <a:accent5>
        <a:srgbClr val="4AB499"/>
      </a:accent5>
      <a:accent6>
        <a:srgbClr val="FFCF01"/>
      </a:accent6>
      <a:hlink>
        <a:srgbClr val="71A2CC"/>
      </a:hlink>
      <a:folHlink>
        <a:srgbClr val="E3182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se Stavanger 4812 sf Test Brukerplan mal" id="{8995603F-9DC9-AB40-A76F-20E174432063}" vid="{E650BDA4-4271-3945-844A-4DE68ADCEDB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ildeaktiva" ma:contentTypeID="0x0101009148F5A04DDD49CBA7127AADA5FB792B00AADE34325A8B49CDA8BB4DB53328F214002CDD1AC8CF8CA643BB7B9142115B2592" ma:contentTypeVersion="24" ma:contentTypeDescription="Last opp et bilde." ma:contentTypeScope="" ma:versionID="cce3acf5a8f47a8e19be5ab0cd590bc9">
  <xsd:schema xmlns:xsd="http://www.w3.org/2001/XMLSchema" xmlns:xs="http://www.w3.org/2001/XMLSchema" xmlns:p="http://schemas.microsoft.com/office/2006/metadata/properties" xmlns:ns1="http://schemas.microsoft.com/sharepoint/v3" xmlns:ns2="5E30FDDE-8A35-4695-A694-C6CEA289BB54" xmlns:ns3="http://schemas.microsoft.com/sharepoint/v3/fields" xmlns:ns4="ed9703dc-ef0b-4fcf-b741-7cc41878bd61" targetNamespace="http://schemas.microsoft.com/office/2006/metadata/properties" ma:root="true" ma:fieldsID="733f7c8fdefa0d102547da7dcab7721f" ns1:_="" ns2:_="" ns3:_="" ns4:_="">
    <xsd:import namespace="http://schemas.microsoft.com/sharepoint/v3"/>
    <xsd:import namespace="5E30FDDE-8A35-4695-A694-C6CEA289BB54"/>
    <xsd:import namespace="http://schemas.microsoft.com/sharepoint/v3/fields"/>
    <xsd:import namespace="ed9703dc-ef0b-4fcf-b741-7cc41878bd61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4:TaxKeywordTaxHTField" minOccurs="0"/>
                <xsd:element ref="ns4:TaxCatchAll" minOccurs="0"/>
                <xsd:element ref="ns4:TaxCatchAllLabel" minOccurs="0"/>
                <xsd:element ref="ns4:FNSPRollUpIngress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-bane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-filtype" ma:hidden="true" ma:internalName="HTML_x0020_File_x0020_Type" ma:readOnly="true">
      <xsd:simpleType>
        <xsd:restriction base="dms:Text"/>
      </xsd:simpleType>
    </xsd:element>
    <xsd:element name="FSObjType" ma:index="11" nillable="true" ma:displayName="Elementtype" ma:hidden="true" ma:list="Docs" ma:internalName="FSObjType" ma:readOnly="true" ma:showField="FSType">
      <xsd:simpleType>
        <xsd:restriction base="dms:Lookup"/>
      </xsd:simpleType>
    </xsd:element>
    <xsd:element name="PublishingStartDate" ma:index="32" nillable="true" ma:displayName="Planlagt startdato" ma:description="" ma:hidden="true" ma:internalName="PublishingStartDate">
      <xsd:simpleType>
        <xsd:restriction base="dms:Unknown"/>
      </xsd:simpleType>
    </xsd:element>
    <xsd:element name="PublishingExpirationDate" ma:index="33" nillable="true" ma:displayName="Planlagt utløpsdato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30FDDE-8A35-4695-A694-C6CEA289BB54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Miniatyrbilde finne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Forhåndsvisning finne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Bredde" ma:internalName="ImageWidth" ma:readOnly="true">
      <xsd:simpleType>
        <xsd:restriction base="dms:Unknown"/>
      </xsd:simpleType>
    </xsd:element>
    <xsd:element name="ImageHeight" ma:index="22" nillable="true" ma:displayName="Høyde" ma:internalName="ImageHeight" ma:readOnly="true">
      <xsd:simpleType>
        <xsd:restriction base="dms:Unknown"/>
      </xsd:simpleType>
    </xsd:element>
    <xsd:element name="ImageCreateDate" ma:index="25" nillable="true" ma:displayName="Dato da bildet ble tatt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Opphavsret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9703dc-ef0b-4fcf-b741-7cc41878bd61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7" nillable="true" ma:taxonomy="true" ma:internalName="TaxKeywordTaxHTField" ma:taxonomyFieldName="TaxKeyword" ma:displayName="Nøkkelord" ma:default="" ma:fieldId="{23f27201-bee3-471e-b2e7-b64fd8b7ca38}" ma:taxonomyMulti="true" ma:sspId="d0f0af97-1df2-4d6b-9e49-08feee2b952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8" nillable="true" ma:displayName="Taxonomy Catch All Column" ma:description="" ma:hidden="true" ma:list="{e24a585c-7ab9-4d2e-a6c2-97a6a586d433}" ma:internalName="TaxCatchAll" ma:showField="CatchAllData" ma:web="ed9703dc-ef0b-4fcf-b741-7cc41878bd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9" nillable="true" ma:displayName="Taxonomy Catch All Column1" ma:description="" ma:hidden="true" ma:list="{e24a585c-7ab9-4d2e-a6c2-97a6a586d433}" ma:internalName="TaxCatchAllLabel" ma:readOnly="true" ma:showField="CatchAllDataLabel" ma:web="ed9703dc-ef0b-4fcf-b741-7cc41878bd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NSPRollUpIngress" ma:index="31" nillable="true" ma:displayName="Utlistingsingress" ma:default="" ma:description="Teksten vises i oversikter og utlistinger" ma:internalName="FNSPRollUpIngres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Redigerer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 ma:index="23" ma:displayName="Kommentarer"/>
        <xsd:element name="keywords" minOccurs="0" maxOccurs="1" type="xsd:string" ma:index="14" ma:displayName="Nøkkelord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d9703dc-ef0b-4fcf-b741-7cc41878bd61">
      <Terms xmlns="http://schemas.microsoft.com/office/infopath/2007/PartnerControls"/>
    </TaxKeywordTaxHTField>
    <FNSPRollUpIngress xmlns="ed9703dc-ef0b-4fcf-b741-7cc41878bd61" xsi:nil="true"/>
    <ImageCreateDate xmlns="5E30FDDE-8A35-4695-A694-C6CEA289BB54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TaxCatchAll xmlns="ed9703dc-ef0b-4fcf-b741-7cc41878bd61"/>
  </documentManagement>
</p:properties>
</file>

<file path=customXml/itemProps1.xml><?xml version="1.0" encoding="utf-8"?>
<ds:datastoreItem xmlns:ds="http://schemas.openxmlformats.org/officeDocument/2006/customXml" ds:itemID="{89DB3F68-99E7-4AFB-84B9-36FEBE8E67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E30FDDE-8A35-4695-A694-C6CEA289BB54"/>
    <ds:schemaRef ds:uri="http://schemas.microsoft.com/sharepoint/v3/fields"/>
    <ds:schemaRef ds:uri="ed9703dc-ef0b-4fcf-b741-7cc41878bd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742DB6-A68B-4500-907E-23AA505B53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38BBE-C09E-4AE9-BD7A-0606A0E5B1A1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sharepoint/v3/fields"/>
    <ds:schemaRef ds:uri="ed9703dc-ef0b-4fcf-b741-7cc41878bd61"/>
    <ds:schemaRef ds:uri="5E30FDDE-8A35-4695-A694-C6CEA289BB54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Helse Stavanger 4812 sf Test Brukerplan mal</Template>
  <TotalTime>915</TotalTime>
  <Words>469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Slides med bilde</vt:lpstr>
      <vt:lpstr>Sidemaler</vt:lpstr>
      <vt:lpstr>Brukerplan </vt:lpstr>
      <vt:lpstr>Hva er Brukerplan?</vt:lpstr>
      <vt:lpstr>Hvem kartlegger?</vt:lpstr>
      <vt:lpstr>Hvem blir kartlagt?</vt:lpstr>
      <vt:lpstr>Hva blir kartlagt? </vt:lpstr>
      <vt:lpstr>Hvordan foregår kartleggingen?</vt:lpstr>
      <vt:lpstr>Hva kan resultatene brukes til?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Foldøy, Isabella</dc:creator>
  <cp:keywords/>
  <dc:description/>
  <cp:lastModifiedBy>Langholz, Petja Lyn</cp:lastModifiedBy>
  <cp:revision>17</cp:revision>
  <dcterms:created xsi:type="dcterms:W3CDTF">2025-05-22T10:04:45Z</dcterms:created>
  <dcterms:modified xsi:type="dcterms:W3CDTF">2026-02-24T10:43:05Z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0x0101009148F5A04DDD49CBA7127AADA5FB792B00AADE34325A8B49CDA8BB4DB53328F214002CDD1AC8CF8CA643BB7B9142115B2592</vt:lpwstr>
  </property>
  <property fmtid="{D5CDD505-2E9C-101B-9397-08002B2CF9AE}" pid="3" name="TaxKeyword">
    <vt:lpwstr/>
  </property>
  <property fmtid="{D5CDD505-2E9C-101B-9397-08002B2CF9AE}" pid="4" name="MSIP_Label_d291ddcc-9a90-46b7-a727-d19b3ec4b730_Enabled">
    <vt:lpwstr>true</vt:lpwstr>
  </property>
  <property fmtid="{D5CDD505-2E9C-101B-9397-08002B2CF9AE}" pid="5" name="MSIP_Label_d291ddcc-9a90-46b7-a727-d19b3ec4b730_SetDate">
    <vt:lpwstr>2025-11-27T13:00:36Z</vt:lpwstr>
  </property>
  <property fmtid="{D5CDD505-2E9C-101B-9397-08002B2CF9AE}" pid="6" name="MSIP_Label_d291ddcc-9a90-46b7-a727-d19b3ec4b730_Method">
    <vt:lpwstr>Privileged</vt:lpwstr>
  </property>
  <property fmtid="{D5CDD505-2E9C-101B-9397-08002B2CF9AE}" pid="7" name="MSIP_Label_d291ddcc-9a90-46b7-a727-d19b3ec4b730_Name">
    <vt:lpwstr>Åpen</vt:lpwstr>
  </property>
  <property fmtid="{D5CDD505-2E9C-101B-9397-08002B2CF9AE}" pid="8" name="MSIP_Label_d291ddcc-9a90-46b7-a727-d19b3ec4b730_SiteId">
    <vt:lpwstr>bdcbe535-f3cf-49f5-8a6a-fb6d98dc7837</vt:lpwstr>
  </property>
  <property fmtid="{D5CDD505-2E9C-101B-9397-08002B2CF9AE}" pid="9" name="MSIP_Label_d291ddcc-9a90-46b7-a727-d19b3ec4b730_ActionId">
    <vt:lpwstr>23eec168-5d14-4c50-bbf8-ffdae7a1c7d5</vt:lpwstr>
  </property>
  <property fmtid="{D5CDD505-2E9C-101B-9397-08002B2CF9AE}" pid="10" name="MSIP_Label_d291ddcc-9a90-46b7-a727-d19b3ec4b730_ContentBits">
    <vt:lpwstr>0</vt:lpwstr>
  </property>
  <property fmtid="{D5CDD505-2E9C-101B-9397-08002B2CF9AE}" pid="11" name="MSIP_Label_d291ddcc-9a90-46b7-a727-d19b3ec4b730_Tag">
    <vt:lpwstr>10, 0, 1, 1</vt:lpwstr>
  </property>
</Properties>
</file>